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64" r:id="rId3"/>
    <p:sldId id="363" r:id="rId4"/>
    <p:sldId id="292" r:id="rId5"/>
    <p:sldId id="349" r:id="rId6"/>
    <p:sldId id="350" r:id="rId7"/>
    <p:sldId id="351" r:id="rId8"/>
    <p:sldId id="352" r:id="rId9"/>
    <p:sldId id="353" r:id="rId10"/>
    <p:sldId id="354" r:id="rId11"/>
    <p:sldId id="322" r:id="rId12"/>
    <p:sldId id="346" r:id="rId13"/>
    <p:sldId id="356" r:id="rId14"/>
    <p:sldId id="357" r:id="rId15"/>
    <p:sldId id="358" r:id="rId16"/>
    <p:sldId id="359" r:id="rId17"/>
    <p:sldId id="366" r:id="rId18"/>
    <p:sldId id="367" r:id="rId19"/>
    <p:sldId id="362" r:id="rId20"/>
    <p:sldId id="360" r:id="rId21"/>
    <p:sldId id="361" r:id="rId22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B3B3"/>
    <a:srgbClr val="8DA4FE"/>
    <a:srgbClr val="77BED2"/>
    <a:srgbClr val="208AB5"/>
    <a:srgbClr val="89ABBA"/>
    <a:srgbClr val="FAF0F0"/>
    <a:srgbClr val="960000"/>
    <a:srgbClr val="FFBDBD"/>
    <a:srgbClr val="C7C7C7"/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76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52"/>
    </p:cViewPr>
  </p:sorterViewPr>
  <p:notesViewPr>
    <p:cSldViewPr snapToGrid="0">
      <p:cViewPr varScale="1">
        <p:scale>
          <a:sx n="53" d="100"/>
          <a:sy n="53" d="100"/>
        </p:scale>
        <p:origin x="282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5EF1E89-88C5-4A6B-9A30-D8A06648E9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7D0856-23B9-40ED-B408-C4A31357980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D45D9A76-1189-4BD4-9D6C-6ECC6CF7FD58}" type="datetimeFigureOut">
              <a:rPr lang="en-PH" smtClean="0"/>
              <a:t>05/08/2022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BD3E8C-82D9-4F79-8F03-0FC7613AB6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5A65D8-E13E-4AFA-9208-5DE84574E69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98C79D5F-6F99-49B8-BA4B-282908A82A53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42216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0DE6C-0234-46E2-ADA2-D3F2A872316A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672E8-564D-426B-8076-3241D23D2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75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1.Magandang </a:t>
            </a:r>
            <a:r>
              <a:rPr lang="en-US" dirty="0" err="1"/>
              <a:t>umaga</a:t>
            </a:r>
            <a:r>
              <a:rPr lang="en-US" dirty="0"/>
              <a:t> po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ating</a:t>
            </a:r>
            <a:r>
              <a:rPr lang="en-US" dirty="0"/>
              <a:t>, I can feel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naenergize</a:t>
            </a:r>
            <a:r>
              <a:rPr lang="en-US" dirty="0"/>
              <a:t> </a:t>
            </a:r>
            <a:r>
              <a:rPr lang="en-US" dirty="0" err="1"/>
              <a:t>tayo</a:t>
            </a:r>
            <a:r>
              <a:rPr lang="en-US" dirty="0"/>
              <a:t> today because of the very timely unwinding </a:t>
            </a:r>
            <a:r>
              <a:rPr lang="en-US" dirty="0" err="1"/>
              <a:t>ninyo</a:t>
            </a:r>
            <a:r>
              <a:rPr lang="en-US" dirty="0"/>
              <a:t>  </a:t>
            </a:r>
            <a:r>
              <a:rPr lang="en-US" dirty="0" err="1"/>
              <a:t>kagabi</a:t>
            </a:r>
            <a:r>
              <a:rPr lang="en-US" dirty="0"/>
              <a:t>. I miss the fun.</a:t>
            </a:r>
          </a:p>
          <a:p>
            <a:r>
              <a:rPr lang="en-US" dirty="0"/>
              <a:t>2. What I will be presenting you is just the continuation of the 2</a:t>
            </a:r>
            <a:r>
              <a:rPr lang="en-US" baseline="30000" dirty="0"/>
              <a:t>nd</a:t>
            </a:r>
            <a:r>
              <a:rPr lang="en-US" dirty="0"/>
              <a:t> Principle, the Curriculum and Instruction particularly Indicators 3, 4, 5</a:t>
            </a:r>
          </a:p>
          <a:p>
            <a:r>
              <a:rPr lang="en-US" dirty="0"/>
              <a:t>3. I was listening to you yesterday during your oral recitation with mam </a:t>
            </a:r>
            <a:r>
              <a:rPr lang="en-US" dirty="0" err="1"/>
              <a:t>Daphnie</a:t>
            </a:r>
            <a:r>
              <a:rPr lang="en-US" dirty="0"/>
              <a:t> regarding your idea or understanding of SBM, and with the different topics shared to you yesterday, I know if not 100% understanding of SBM, little by little we can now understand, </a:t>
            </a:r>
            <a:r>
              <a:rPr lang="en-US" dirty="0" err="1"/>
              <a:t>na</a:t>
            </a:r>
            <a:r>
              <a:rPr lang="en-US" dirty="0"/>
              <a:t> ang dating </a:t>
            </a:r>
            <a:r>
              <a:rPr lang="en-US" dirty="0" err="1"/>
              <a:t>madilim</a:t>
            </a:r>
            <a:r>
              <a:rPr lang="en-US" dirty="0"/>
              <a:t> ay </a:t>
            </a:r>
            <a:r>
              <a:rPr lang="en-US" dirty="0" err="1"/>
              <a:t>unti</a:t>
            </a:r>
            <a:r>
              <a:rPr lang="en-US" dirty="0"/>
              <a:t> </a:t>
            </a:r>
            <a:r>
              <a:rPr lang="en-US" dirty="0" err="1"/>
              <a:t>unti</a:t>
            </a:r>
            <a:r>
              <a:rPr lang="en-US" dirty="0"/>
              <a:t> ng </a:t>
            </a:r>
            <a:r>
              <a:rPr lang="en-US" dirty="0" err="1"/>
              <a:t>lumiliwanag</a:t>
            </a:r>
            <a:r>
              <a:rPr lang="en-US" dirty="0"/>
              <a:t>. I can feel you.</a:t>
            </a:r>
          </a:p>
          <a:p>
            <a:r>
              <a:rPr lang="en-US" dirty="0"/>
              <a:t>4. By this time, we will not be looking at SBM and SIP as 2 separate programs</a:t>
            </a:r>
          </a:p>
          <a:p>
            <a:r>
              <a:rPr lang="en-US" dirty="0"/>
              <a:t>5. Before I will move on, let us just recall SBM</a:t>
            </a:r>
          </a:p>
          <a:p>
            <a:r>
              <a:rPr lang="en-US" dirty="0"/>
              <a:t>2.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0672E8-564D-426B-8076-3241D23D2E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15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Systematic documentation, organizing and filing our school processes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0672E8-564D-426B-8076-3241D23D2E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86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 akin </a:t>
            </a:r>
            <a:r>
              <a:rPr lang="en-US" dirty="0" err="1"/>
              <a:t>pananaw</a:t>
            </a:r>
            <a:r>
              <a:rPr lang="en-US" dirty="0"/>
              <a:t> regarding SBM, there should be congruency or balance between the  (our school/governance processes must yield a corresponding KPI)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0672E8-564D-426B-8076-3241D23D2E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83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Revised Blooms Taxonomy (Level of Thinking)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0672E8-564D-426B-8076-3241D23D2EE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74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School Achievement Test (Per Subject) - Data based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0672E8-564D-426B-8076-3241D23D2EE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26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07E32EE-53C1-4D26-AF6F-0D1338718D9B}"/>
              </a:ext>
            </a:extLst>
          </p:cNvPr>
          <p:cNvSpPr/>
          <p:nvPr userDrawn="1"/>
        </p:nvSpPr>
        <p:spPr>
          <a:xfrm>
            <a:off x="0" y="0"/>
            <a:ext cx="12192000" cy="5822830"/>
          </a:xfrm>
          <a:prstGeom prst="rect">
            <a:avLst/>
          </a:prstGeom>
          <a:solidFill>
            <a:srgbClr val="9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1F14E9-9831-4541-8B58-56B47A1EE3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465177"/>
            <a:ext cx="9144000" cy="3355581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</a:lstStyle>
          <a:p>
            <a:r>
              <a:rPr lang="en-US" dirty="0"/>
              <a:t>CLICK TO ADD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E5E757-C71F-4B6D-8FB3-1830A912D64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876830"/>
            <a:ext cx="9144000" cy="515994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400" b="1" i="0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92D8CA-3DE2-41B9-AB31-B0E839BF19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765" y="80453"/>
            <a:ext cx="2950470" cy="14173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BCC188D-1DA2-44CF-9FE5-A3C83C25B448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8" y="5840489"/>
            <a:ext cx="9144001" cy="93705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39A2850-618D-4741-9457-0F79253D9561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99590352"/>
              </p:ext>
            </p:extLst>
          </p:nvPr>
        </p:nvGraphicFramePr>
        <p:xfrm>
          <a:off x="8001588" y="6418088"/>
          <a:ext cx="1979930" cy="274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075">
                  <a:extLst>
                    <a:ext uri="{9D8B030D-6E8A-4147-A177-3AD203B41FA5}">
                      <a16:colId xmlns:a16="http://schemas.microsoft.com/office/drawing/2014/main" val="3607867774"/>
                    </a:ext>
                  </a:extLst>
                </a:gridCol>
                <a:gridCol w="758190">
                  <a:extLst>
                    <a:ext uri="{9D8B030D-6E8A-4147-A177-3AD203B41FA5}">
                      <a16:colId xmlns:a16="http://schemas.microsoft.com/office/drawing/2014/main" val="4117124283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608824085"/>
                    </a:ext>
                  </a:extLst>
                </a:gridCol>
                <a:gridCol w="254635">
                  <a:extLst>
                    <a:ext uri="{9D8B030D-6E8A-4147-A177-3AD203B41FA5}">
                      <a16:colId xmlns:a16="http://schemas.microsoft.com/office/drawing/2014/main" val="338560744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Presentation Template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0371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As of: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Aug 10,2020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Page: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909291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46FBB-42F1-4240-AFA5-F54BA7E644EC}"/>
              </a:ext>
            </a:extLst>
          </p:cNvPr>
          <p:cNvSpPr txBox="1">
            <a:spLocks/>
          </p:cNvSpPr>
          <p:nvPr userDrawn="1"/>
        </p:nvSpPr>
        <p:spPr>
          <a:xfrm>
            <a:off x="9605752" y="6412422"/>
            <a:ext cx="414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4A6D72F-D5D8-40ED-8A86-6B759318CC63}" type="slidenum">
              <a:rPr lang="en-US" sz="1000" smtClean="0"/>
              <a:pPr/>
              <a:t>‹#›</a:t>
            </a:fld>
            <a:endParaRPr lang="en-US" dirty="0"/>
          </a:p>
        </p:txBody>
      </p:sp>
      <p:sp>
        <p:nvSpPr>
          <p:cNvPr id="21" name="Date Placeholder 20">
            <a:extLst>
              <a:ext uri="{FF2B5EF4-FFF2-40B4-BE49-F238E27FC236}">
                <a16:creationId xmlns:a16="http://schemas.microsoft.com/office/drawing/2014/main" id="{8BF8764E-919D-4FF1-B9C1-4F64A5AB50E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9E61A2A-A924-49B0-9433-0FCD3D5333F9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62EC49C9-A873-4844-941D-0196E2A764C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B250E956-660A-4CA8-9FCD-B084D948E61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4A6D72F-D5D8-40ED-8A86-6B759318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46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A9F6F9E-A9CB-4AE6-935D-CE5142845EE7}"/>
              </a:ext>
            </a:extLst>
          </p:cNvPr>
          <p:cNvSpPr/>
          <p:nvPr userDrawn="1"/>
        </p:nvSpPr>
        <p:spPr>
          <a:xfrm>
            <a:off x="-255917" y="-50306"/>
            <a:ext cx="12447917" cy="1740994"/>
          </a:xfrm>
          <a:prstGeom prst="rect">
            <a:avLst/>
          </a:prstGeom>
          <a:solidFill>
            <a:srgbClr val="9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01F1C6-5873-435F-AF47-8734DF0007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8FC290-82EA-4A3D-93DA-AEBD9950B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296080"/>
          </a:xfrm>
        </p:spPr>
        <p:txBody>
          <a:bodyPr vert="eaVert"/>
          <a:lstStyle>
            <a:lvl1pPr>
              <a:defRPr>
                <a:latin typeface="Bookman Old Style" panose="02050604050505020204" pitchFamily="18" charset="0"/>
              </a:defRPr>
            </a:lvl1pPr>
            <a:lvl2pPr>
              <a:defRPr>
                <a:latin typeface="Bookman Old Style" panose="02050604050505020204" pitchFamily="18" charset="0"/>
              </a:defRPr>
            </a:lvl2pPr>
            <a:lvl3pPr>
              <a:defRPr>
                <a:latin typeface="Bookman Old Style" panose="02050604050505020204" pitchFamily="18" charset="0"/>
              </a:defRPr>
            </a:lvl3pPr>
            <a:lvl4pPr>
              <a:defRPr>
                <a:latin typeface="Bookman Old Style" panose="02050604050505020204" pitchFamily="18" charset="0"/>
              </a:defRPr>
            </a:lvl4pPr>
            <a:lvl5pPr>
              <a:defRPr>
                <a:latin typeface="Bookman Old Style" panose="020506040505050202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0756ABC-C2E7-453E-9839-2AF2C007B2C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84"/>
          <a:stretch/>
        </p:blipFill>
        <p:spPr>
          <a:xfrm>
            <a:off x="6830680" y="6121705"/>
            <a:ext cx="4517367" cy="69351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69F8690-83E4-40DB-B0C8-187B7EC58B5B}"/>
              </a:ext>
            </a:extLst>
          </p:cNvPr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40"/>
          <a:stretch/>
        </p:blipFill>
        <p:spPr bwMode="auto">
          <a:xfrm>
            <a:off x="920146" y="6124847"/>
            <a:ext cx="5910534" cy="65269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6141D61-06CA-464D-A5D8-B72977F9CFB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02640661"/>
              </p:ext>
            </p:extLst>
          </p:nvPr>
        </p:nvGraphicFramePr>
        <p:xfrm>
          <a:off x="8814388" y="6455764"/>
          <a:ext cx="1979930" cy="274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075">
                  <a:extLst>
                    <a:ext uri="{9D8B030D-6E8A-4147-A177-3AD203B41FA5}">
                      <a16:colId xmlns:a16="http://schemas.microsoft.com/office/drawing/2014/main" val="3607867774"/>
                    </a:ext>
                  </a:extLst>
                </a:gridCol>
                <a:gridCol w="758190">
                  <a:extLst>
                    <a:ext uri="{9D8B030D-6E8A-4147-A177-3AD203B41FA5}">
                      <a16:colId xmlns:a16="http://schemas.microsoft.com/office/drawing/2014/main" val="4117124283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608824085"/>
                    </a:ext>
                  </a:extLst>
                </a:gridCol>
                <a:gridCol w="254635">
                  <a:extLst>
                    <a:ext uri="{9D8B030D-6E8A-4147-A177-3AD203B41FA5}">
                      <a16:colId xmlns:a16="http://schemas.microsoft.com/office/drawing/2014/main" val="338560744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Presentation Template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0371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As of: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Aug 10,2020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Page: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909291"/>
                  </a:ext>
                </a:extLst>
              </a:tr>
            </a:tbl>
          </a:graphicData>
        </a:graphic>
      </p:graphicFrame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D92BA4A-9A8F-446E-BEEA-2B086393FAF7}"/>
              </a:ext>
            </a:extLst>
          </p:cNvPr>
          <p:cNvSpPr txBox="1">
            <a:spLocks/>
          </p:cNvSpPr>
          <p:nvPr userDrawn="1"/>
        </p:nvSpPr>
        <p:spPr>
          <a:xfrm>
            <a:off x="10418552" y="6450098"/>
            <a:ext cx="414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4A6D72F-D5D8-40ED-8A86-6B759318CC63}" type="slidenum">
              <a:rPr lang="en-US" sz="1000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289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14CD37-A6D0-48DF-8322-01E231FDC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83E461-6119-4EF7-8C3C-EAF967C673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0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B397BD3-2275-4BF2-917C-BA1D6DD5E92C}"/>
              </a:ext>
            </a:extLst>
          </p:cNvPr>
          <p:cNvSpPr/>
          <p:nvPr userDrawn="1"/>
        </p:nvSpPr>
        <p:spPr>
          <a:xfrm>
            <a:off x="-9526" y="-50306"/>
            <a:ext cx="12201525" cy="1740994"/>
          </a:xfrm>
          <a:prstGeom prst="rect">
            <a:avLst/>
          </a:prstGeom>
          <a:solidFill>
            <a:srgbClr val="9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7C2334-B9D9-461D-9062-EEE0E9416C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3259E-57FF-4DFC-B70B-D57421FC3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47850"/>
            <a:ext cx="10515600" cy="4273855"/>
          </a:xfrm>
        </p:spPr>
        <p:txBody>
          <a:bodyPr/>
          <a:lstStyle>
            <a:lvl1pPr>
              <a:defRPr>
                <a:latin typeface="Bookman Old Style" panose="02050604050505020204" pitchFamily="18" charset="0"/>
              </a:defRPr>
            </a:lvl1pPr>
            <a:lvl2pPr>
              <a:defRPr>
                <a:latin typeface="Bookman Old Style" panose="02050604050505020204" pitchFamily="18" charset="0"/>
              </a:defRPr>
            </a:lvl2pPr>
            <a:lvl3pPr>
              <a:defRPr>
                <a:latin typeface="Bookman Old Style" panose="02050604050505020204" pitchFamily="18" charset="0"/>
              </a:defRPr>
            </a:lvl3pPr>
            <a:lvl4pPr>
              <a:defRPr>
                <a:latin typeface="Bookman Old Style" panose="02050604050505020204" pitchFamily="18" charset="0"/>
              </a:defRPr>
            </a:lvl4pPr>
            <a:lvl5pPr>
              <a:defRPr>
                <a:latin typeface="Bookman Old Style" panose="020506040505050202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D1414A2-0990-4015-A8A1-F063865FC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9058" y="6330560"/>
            <a:ext cx="414067" cy="365125"/>
          </a:xfrm>
        </p:spPr>
        <p:txBody>
          <a:bodyPr/>
          <a:lstStyle/>
          <a:p>
            <a:fld id="{E4A6D72F-D5D8-40ED-8A86-6B759318CC6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3951521-7928-496B-818E-831C0E7049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84"/>
          <a:stretch/>
        </p:blipFill>
        <p:spPr>
          <a:xfrm>
            <a:off x="6770298" y="6121705"/>
            <a:ext cx="4517367" cy="6935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F0AB249-9188-4A0C-87F4-F294530490A1}"/>
              </a:ext>
            </a:extLst>
          </p:cNvPr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40"/>
          <a:stretch/>
        </p:blipFill>
        <p:spPr bwMode="auto">
          <a:xfrm>
            <a:off x="920146" y="6124847"/>
            <a:ext cx="5844398" cy="65269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5005EF3-2382-4623-A247-2F84692BD601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48306993"/>
              </p:ext>
            </p:extLst>
          </p:nvPr>
        </p:nvGraphicFramePr>
        <p:xfrm>
          <a:off x="8814388" y="6455764"/>
          <a:ext cx="1979930" cy="274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075">
                  <a:extLst>
                    <a:ext uri="{9D8B030D-6E8A-4147-A177-3AD203B41FA5}">
                      <a16:colId xmlns:a16="http://schemas.microsoft.com/office/drawing/2014/main" val="3607867774"/>
                    </a:ext>
                  </a:extLst>
                </a:gridCol>
                <a:gridCol w="758190">
                  <a:extLst>
                    <a:ext uri="{9D8B030D-6E8A-4147-A177-3AD203B41FA5}">
                      <a16:colId xmlns:a16="http://schemas.microsoft.com/office/drawing/2014/main" val="4117124283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608824085"/>
                    </a:ext>
                  </a:extLst>
                </a:gridCol>
                <a:gridCol w="254635">
                  <a:extLst>
                    <a:ext uri="{9D8B030D-6E8A-4147-A177-3AD203B41FA5}">
                      <a16:colId xmlns:a16="http://schemas.microsoft.com/office/drawing/2014/main" val="338560744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Presentation Template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0371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As of: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Aug 10,2020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Page: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909291"/>
                  </a:ext>
                </a:extLst>
              </a:tr>
            </a:tbl>
          </a:graphicData>
        </a:graphic>
      </p:graphicFrame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292F81F-D4E1-4532-B1CF-2C6A99F0CC8E}"/>
              </a:ext>
            </a:extLst>
          </p:cNvPr>
          <p:cNvSpPr txBox="1">
            <a:spLocks/>
          </p:cNvSpPr>
          <p:nvPr userDrawn="1"/>
        </p:nvSpPr>
        <p:spPr>
          <a:xfrm>
            <a:off x="10418552" y="6450098"/>
            <a:ext cx="414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4A6D72F-D5D8-40ED-8A86-6B759318CC63}" type="slidenum">
              <a:rPr lang="en-US" sz="1000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56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453C7D4-2B21-43C1-8A1D-82CD8460A5ED}"/>
              </a:ext>
            </a:extLst>
          </p:cNvPr>
          <p:cNvSpPr/>
          <p:nvPr userDrawn="1"/>
        </p:nvSpPr>
        <p:spPr>
          <a:xfrm>
            <a:off x="-255917" y="-50306"/>
            <a:ext cx="12447917" cy="6139956"/>
          </a:xfrm>
          <a:prstGeom prst="rect">
            <a:avLst/>
          </a:prstGeom>
          <a:solidFill>
            <a:srgbClr val="9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98EF73-9546-483D-9EAD-DFB6329625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0D0917-E86B-442A-882B-336824D59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i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0DF763E-1509-4515-BAFA-E814BDB60D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84"/>
          <a:stretch/>
        </p:blipFill>
        <p:spPr>
          <a:xfrm>
            <a:off x="6830680" y="6121705"/>
            <a:ext cx="4517367" cy="6935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6702010-605F-4CF2-9B41-A3AB74BFE820}"/>
              </a:ext>
            </a:extLst>
          </p:cNvPr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40"/>
          <a:stretch/>
        </p:blipFill>
        <p:spPr bwMode="auto">
          <a:xfrm>
            <a:off x="920146" y="6124847"/>
            <a:ext cx="5910534" cy="65269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09C2779-491C-4D47-959D-0BC7B0C2D78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02640661"/>
              </p:ext>
            </p:extLst>
          </p:nvPr>
        </p:nvGraphicFramePr>
        <p:xfrm>
          <a:off x="8814388" y="6455764"/>
          <a:ext cx="1979930" cy="274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075">
                  <a:extLst>
                    <a:ext uri="{9D8B030D-6E8A-4147-A177-3AD203B41FA5}">
                      <a16:colId xmlns:a16="http://schemas.microsoft.com/office/drawing/2014/main" val="3607867774"/>
                    </a:ext>
                  </a:extLst>
                </a:gridCol>
                <a:gridCol w="758190">
                  <a:extLst>
                    <a:ext uri="{9D8B030D-6E8A-4147-A177-3AD203B41FA5}">
                      <a16:colId xmlns:a16="http://schemas.microsoft.com/office/drawing/2014/main" val="4117124283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608824085"/>
                    </a:ext>
                  </a:extLst>
                </a:gridCol>
                <a:gridCol w="254635">
                  <a:extLst>
                    <a:ext uri="{9D8B030D-6E8A-4147-A177-3AD203B41FA5}">
                      <a16:colId xmlns:a16="http://schemas.microsoft.com/office/drawing/2014/main" val="338560744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Presentation Template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0371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As of: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Aug 10,2020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Page: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909291"/>
                  </a:ext>
                </a:extLst>
              </a:tr>
            </a:tbl>
          </a:graphicData>
        </a:graphic>
      </p:graphicFrame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C98493A-4534-4CA0-871E-2133AF8DA10C}"/>
              </a:ext>
            </a:extLst>
          </p:cNvPr>
          <p:cNvSpPr txBox="1">
            <a:spLocks/>
          </p:cNvSpPr>
          <p:nvPr userDrawn="1"/>
        </p:nvSpPr>
        <p:spPr>
          <a:xfrm>
            <a:off x="10418552" y="6450098"/>
            <a:ext cx="414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4A6D72F-D5D8-40ED-8A86-6B759318CC63}" type="slidenum">
              <a:rPr lang="en-US" sz="1000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22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D692594-4F40-4A92-BAF4-8A3913445AA3}"/>
              </a:ext>
            </a:extLst>
          </p:cNvPr>
          <p:cNvSpPr/>
          <p:nvPr userDrawn="1"/>
        </p:nvSpPr>
        <p:spPr>
          <a:xfrm>
            <a:off x="-255917" y="-50306"/>
            <a:ext cx="12447917" cy="1740994"/>
          </a:xfrm>
          <a:prstGeom prst="rect">
            <a:avLst/>
          </a:prstGeom>
          <a:solidFill>
            <a:srgbClr val="9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D02AD6-4433-4D36-B5CB-B18AB9DADB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07EE7-D66A-4C98-A355-90546EA8E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Bookman Old Style" panose="020506040505050202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1DB268-2C49-45FC-9159-62EEC31A8A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16630"/>
          </a:xfrm>
        </p:spPr>
        <p:txBody>
          <a:bodyPr/>
          <a:lstStyle>
            <a:lvl1pPr>
              <a:defRPr>
                <a:latin typeface="Bookman Old Style" panose="02050604050505020204" pitchFamily="18" charset="0"/>
              </a:defRPr>
            </a:lvl1pPr>
            <a:lvl2pPr>
              <a:defRPr>
                <a:latin typeface="Bookman Old Style" panose="02050604050505020204" pitchFamily="18" charset="0"/>
              </a:defRPr>
            </a:lvl2pPr>
            <a:lvl3pPr>
              <a:defRPr>
                <a:latin typeface="Bookman Old Style" panose="02050604050505020204" pitchFamily="18" charset="0"/>
              </a:defRPr>
            </a:lvl3pPr>
            <a:lvl4pPr>
              <a:defRPr>
                <a:latin typeface="Bookman Old Style" panose="02050604050505020204" pitchFamily="18" charset="0"/>
              </a:defRPr>
            </a:lvl4pPr>
            <a:lvl5pPr>
              <a:defRPr>
                <a:latin typeface="Bookman Old Style" panose="020506040505050202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C5F13D-BCF4-4ECC-B0F0-F466F65960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Bookman Old Style" panose="020506040505050202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DB6016-D228-427A-AFA2-964C4988A4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16630"/>
          </a:xfrm>
        </p:spPr>
        <p:txBody>
          <a:bodyPr/>
          <a:lstStyle>
            <a:lvl1pPr>
              <a:defRPr>
                <a:latin typeface="Bookman Old Style" panose="02050604050505020204" pitchFamily="18" charset="0"/>
              </a:defRPr>
            </a:lvl1pPr>
            <a:lvl2pPr>
              <a:defRPr>
                <a:latin typeface="Bookman Old Style" panose="02050604050505020204" pitchFamily="18" charset="0"/>
              </a:defRPr>
            </a:lvl2pPr>
            <a:lvl3pPr>
              <a:defRPr>
                <a:latin typeface="Bookman Old Style" panose="02050604050505020204" pitchFamily="18" charset="0"/>
              </a:defRPr>
            </a:lvl3pPr>
            <a:lvl4pPr>
              <a:defRPr>
                <a:latin typeface="Bookman Old Style" panose="02050604050505020204" pitchFamily="18" charset="0"/>
              </a:defRPr>
            </a:lvl4pPr>
            <a:lvl5pPr>
              <a:defRPr>
                <a:latin typeface="Bookman Old Style" panose="020506040505050202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757829B-690A-4463-A5BB-7AEA27A71D5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84"/>
          <a:stretch/>
        </p:blipFill>
        <p:spPr>
          <a:xfrm>
            <a:off x="6830680" y="6121705"/>
            <a:ext cx="4517367" cy="69351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1BFF133-89B5-4303-8136-98289A3E47BF}"/>
              </a:ext>
            </a:extLst>
          </p:cNvPr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40"/>
          <a:stretch/>
        </p:blipFill>
        <p:spPr bwMode="auto">
          <a:xfrm>
            <a:off x="920146" y="6124847"/>
            <a:ext cx="5910534" cy="65269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5DA6E9B-037E-4BE6-94BC-D7E4CC444024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2276014"/>
              </p:ext>
            </p:extLst>
          </p:nvPr>
        </p:nvGraphicFramePr>
        <p:xfrm>
          <a:off x="8858838" y="6498541"/>
          <a:ext cx="1979930" cy="274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075">
                  <a:extLst>
                    <a:ext uri="{9D8B030D-6E8A-4147-A177-3AD203B41FA5}">
                      <a16:colId xmlns:a16="http://schemas.microsoft.com/office/drawing/2014/main" val="3607867774"/>
                    </a:ext>
                  </a:extLst>
                </a:gridCol>
                <a:gridCol w="758190">
                  <a:extLst>
                    <a:ext uri="{9D8B030D-6E8A-4147-A177-3AD203B41FA5}">
                      <a16:colId xmlns:a16="http://schemas.microsoft.com/office/drawing/2014/main" val="4117124283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608824085"/>
                    </a:ext>
                  </a:extLst>
                </a:gridCol>
                <a:gridCol w="254635">
                  <a:extLst>
                    <a:ext uri="{9D8B030D-6E8A-4147-A177-3AD203B41FA5}">
                      <a16:colId xmlns:a16="http://schemas.microsoft.com/office/drawing/2014/main" val="338560744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Presentation Template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0371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As of: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Aug 10,2020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Page: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909291"/>
                  </a:ext>
                </a:extLst>
              </a:tr>
            </a:tbl>
          </a:graphicData>
        </a:graphic>
      </p:graphicFrame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A38C92A-BD09-4754-B80A-5D640BAC3BBA}"/>
              </a:ext>
            </a:extLst>
          </p:cNvPr>
          <p:cNvSpPr txBox="1">
            <a:spLocks/>
          </p:cNvSpPr>
          <p:nvPr userDrawn="1"/>
        </p:nvSpPr>
        <p:spPr>
          <a:xfrm>
            <a:off x="10463002" y="6492875"/>
            <a:ext cx="414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4A6D72F-D5D8-40ED-8A86-6B759318CC63}" type="slidenum">
              <a:rPr lang="en-US" sz="1000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83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30C94E-ED3C-4F20-9899-C61DF744B6FF}"/>
              </a:ext>
            </a:extLst>
          </p:cNvPr>
          <p:cNvSpPr/>
          <p:nvPr userDrawn="1"/>
        </p:nvSpPr>
        <p:spPr>
          <a:xfrm>
            <a:off x="-255917" y="-50306"/>
            <a:ext cx="12447917" cy="1740994"/>
          </a:xfrm>
          <a:prstGeom prst="rect">
            <a:avLst/>
          </a:prstGeom>
          <a:solidFill>
            <a:srgbClr val="9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D32C01-57AC-453B-9EED-B9D27B0C77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6AC9F-A847-4C72-95ED-89DCAF2B3D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296080"/>
          </a:xfrm>
        </p:spPr>
        <p:txBody>
          <a:bodyPr/>
          <a:lstStyle>
            <a:lvl1pPr>
              <a:defRPr>
                <a:latin typeface="Bookman Old Style" panose="02050604050505020204" pitchFamily="18" charset="0"/>
              </a:defRPr>
            </a:lvl1pPr>
            <a:lvl2pPr>
              <a:defRPr>
                <a:latin typeface="Bookman Old Style" panose="02050604050505020204" pitchFamily="18" charset="0"/>
              </a:defRPr>
            </a:lvl2pPr>
            <a:lvl3pPr>
              <a:defRPr>
                <a:latin typeface="Bookman Old Style" panose="02050604050505020204" pitchFamily="18" charset="0"/>
              </a:defRPr>
            </a:lvl3pPr>
            <a:lvl4pPr>
              <a:defRPr>
                <a:latin typeface="Bookman Old Style" panose="02050604050505020204" pitchFamily="18" charset="0"/>
              </a:defRPr>
            </a:lvl4pPr>
            <a:lvl5pPr>
              <a:defRPr>
                <a:latin typeface="Bookman Old Style" panose="020506040505050202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1667CE-1F52-4D9D-A199-7BD1A607B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296080"/>
          </a:xfrm>
        </p:spPr>
        <p:txBody>
          <a:bodyPr/>
          <a:lstStyle>
            <a:lvl1pPr>
              <a:defRPr>
                <a:latin typeface="Bookman Old Style" panose="02050604050505020204" pitchFamily="18" charset="0"/>
              </a:defRPr>
            </a:lvl1pPr>
            <a:lvl2pPr>
              <a:defRPr>
                <a:latin typeface="Bookman Old Style" panose="02050604050505020204" pitchFamily="18" charset="0"/>
              </a:defRPr>
            </a:lvl2pPr>
            <a:lvl3pPr>
              <a:defRPr>
                <a:latin typeface="Bookman Old Style" panose="02050604050505020204" pitchFamily="18" charset="0"/>
              </a:defRPr>
            </a:lvl3pPr>
            <a:lvl4pPr>
              <a:defRPr>
                <a:latin typeface="Bookman Old Style" panose="02050604050505020204" pitchFamily="18" charset="0"/>
              </a:defRPr>
            </a:lvl4pPr>
            <a:lvl5pPr>
              <a:defRPr>
                <a:latin typeface="Bookman Old Style" panose="020506040505050202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10DBDC4-E0E5-4AF9-8C81-A8AD81AACE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84"/>
          <a:stretch/>
        </p:blipFill>
        <p:spPr>
          <a:xfrm>
            <a:off x="6830680" y="6121705"/>
            <a:ext cx="4517367" cy="69351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AA25B3F-B379-4E88-86E0-AD8FD37F8D0B}"/>
              </a:ext>
            </a:extLst>
          </p:cNvPr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40"/>
          <a:stretch/>
        </p:blipFill>
        <p:spPr bwMode="auto">
          <a:xfrm>
            <a:off x="920146" y="6124847"/>
            <a:ext cx="5910534" cy="65269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5DAF1CF-7428-494B-AF10-0F925FD4FEF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02640661"/>
              </p:ext>
            </p:extLst>
          </p:nvPr>
        </p:nvGraphicFramePr>
        <p:xfrm>
          <a:off x="8814388" y="6455764"/>
          <a:ext cx="1979930" cy="274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075">
                  <a:extLst>
                    <a:ext uri="{9D8B030D-6E8A-4147-A177-3AD203B41FA5}">
                      <a16:colId xmlns:a16="http://schemas.microsoft.com/office/drawing/2014/main" val="3607867774"/>
                    </a:ext>
                  </a:extLst>
                </a:gridCol>
                <a:gridCol w="758190">
                  <a:extLst>
                    <a:ext uri="{9D8B030D-6E8A-4147-A177-3AD203B41FA5}">
                      <a16:colId xmlns:a16="http://schemas.microsoft.com/office/drawing/2014/main" val="4117124283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608824085"/>
                    </a:ext>
                  </a:extLst>
                </a:gridCol>
                <a:gridCol w="254635">
                  <a:extLst>
                    <a:ext uri="{9D8B030D-6E8A-4147-A177-3AD203B41FA5}">
                      <a16:colId xmlns:a16="http://schemas.microsoft.com/office/drawing/2014/main" val="338560744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Presentation Template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0371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As of: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Aug 10,2020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Page: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909291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74CDE-B98C-4A71-BA38-9D76260055C0}"/>
              </a:ext>
            </a:extLst>
          </p:cNvPr>
          <p:cNvSpPr txBox="1">
            <a:spLocks/>
          </p:cNvSpPr>
          <p:nvPr userDrawn="1"/>
        </p:nvSpPr>
        <p:spPr>
          <a:xfrm>
            <a:off x="10418552" y="6450098"/>
            <a:ext cx="414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4A6D72F-D5D8-40ED-8A86-6B759318CC63}" type="slidenum">
              <a:rPr lang="en-US" sz="1000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055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25CB6B0-A75E-4939-86A7-36245F451189}"/>
              </a:ext>
            </a:extLst>
          </p:cNvPr>
          <p:cNvSpPr/>
          <p:nvPr userDrawn="1"/>
        </p:nvSpPr>
        <p:spPr>
          <a:xfrm>
            <a:off x="-255917" y="-50306"/>
            <a:ext cx="12447917" cy="1740994"/>
          </a:xfrm>
          <a:prstGeom prst="rect">
            <a:avLst/>
          </a:prstGeom>
          <a:solidFill>
            <a:srgbClr val="9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03EF73-A06A-414F-B3EE-1AEA23E64D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10A343E-79DD-428D-8619-26D22DFF1C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84"/>
          <a:stretch/>
        </p:blipFill>
        <p:spPr>
          <a:xfrm>
            <a:off x="6830680" y="6121705"/>
            <a:ext cx="4517367" cy="6935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E1BA03F-55B9-4BAB-BC51-67712B6980A4}"/>
              </a:ext>
            </a:extLst>
          </p:cNvPr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40"/>
          <a:stretch/>
        </p:blipFill>
        <p:spPr bwMode="auto">
          <a:xfrm>
            <a:off x="920146" y="6124847"/>
            <a:ext cx="5910534" cy="65269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35B5BDE-732C-43E9-8620-6527A9FCED2F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02640661"/>
              </p:ext>
            </p:extLst>
          </p:nvPr>
        </p:nvGraphicFramePr>
        <p:xfrm>
          <a:off x="8814388" y="6455764"/>
          <a:ext cx="1979930" cy="274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075">
                  <a:extLst>
                    <a:ext uri="{9D8B030D-6E8A-4147-A177-3AD203B41FA5}">
                      <a16:colId xmlns:a16="http://schemas.microsoft.com/office/drawing/2014/main" val="3607867774"/>
                    </a:ext>
                  </a:extLst>
                </a:gridCol>
                <a:gridCol w="758190">
                  <a:extLst>
                    <a:ext uri="{9D8B030D-6E8A-4147-A177-3AD203B41FA5}">
                      <a16:colId xmlns:a16="http://schemas.microsoft.com/office/drawing/2014/main" val="4117124283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608824085"/>
                    </a:ext>
                  </a:extLst>
                </a:gridCol>
                <a:gridCol w="254635">
                  <a:extLst>
                    <a:ext uri="{9D8B030D-6E8A-4147-A177-3AD203B41FA5}">
                      <a16:colId xmlns:a16="http://schemas.microsoft.com/office/drawing/2014/main" val="338560744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Presentation Template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0371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As of: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Aug 10,2020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Page: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909291"/>
                  </a:ext>
                </a:extLst>
              </a:tr>
            </a:tbl>
          </a:graphicData>
        </a:graphic>
      </p:graphicFrame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BE6DCC2-C59F-46CD-8B0A-2E4BF91AA6B2}"/>
              </a:ext>
            </a:extLst>
          </p:cNvPr>
          <p:cNvSpPr txBox="1">
            <a:spLocks/>
          </p:cNvSpPr>
          <p:nvPr userDrawn="1"/>
        </p:nvSpPr>
        <p:spPr>
          <a:xfrm>
            <a:off x="10418552" y="6450098"/>
            <a:ext cx="414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4A6D72F-D5D8-40ED-8A86-6B759318CC63}" type="slidenum">
              <a:rPr lang="en-US" sz="1000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15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B5B3337-857B-4BDE-86D2-386B53A79621}"/>
              </a:ext>
            </a:extLst>
          </p:cNvPr>
          <p:cNvSpPr/>
          <p:nvPr userDrawn="1"/>
        </p:nvSpPr>
        <p:spPr>
          <a:xfrm>
            <a:off x="-255917" y="0"/>
            <a:ext cx="12447917" cy="4546154"/>
          </a:xfrm>
          <a:prstGeom prst="rect">
            <a:avLst/>
          </a:prstGeom>
          <a:solidFill>
            <a:srgbClr val="9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E4C8053-B688-4AE7-907D-86BA490682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84"/>
          <a:stretch/>
        </p:blipFill>
        <p:spPr>
          <a:xfrm>
            <a:off x="6830680" y="6121705"/>
            <a:ext cx="4517367" cy="69351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47AFCB6-3674-4EBC-942E-9E54E0F7618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309" y="416358"/>
            <a:ext cx="7875381" cy="393769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9BE8722-3716-4492-9692-E96ABE3A98C9}"/>
              </a:ext>
            </a:extLst>
          </p:cNvPr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40"/>
          <a:stretch/>
        </p:blipFill>
        <p:spPr bwMode="auto">
          <a:xfrm>
            <a:off x="920146" y="6124847"/>
            <a:ext cx="5910534" cy="65269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2507BE1-7E47-4482-BBA7-AA52084062E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02640661"/>
              </p:ext>
            </p:extLst>
          </p:nvPr>
        </p:nvGraphicFramePr>
        <p:xfrm>
          <a:off x="8814388" y="6455764"/>
          <a:ext cx="1979930" cy="274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075">
                  <a:extLst>
                    <a:ext uri="{9D8B030D-6E8A-4147-A177-3AD203B41FA5}">
                      <a16:colId xmlns:a16="http://schemas.microsoft.com/office/drawing/2014/main" val="3607867774"/>
                    </a:ext>
                  </a:extLst>
                </a:gridCol>
                <a:gridCol w="758190">
                  <a:extLst>
                    <a:ext uri="{9D8B030D-6E8A-4147-A177-3AD203B41FA5}">
                      <a16:colId xmlns:a16="http://schemas.microsoft.com/office/drawing/2014/main" val="4117124283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608824085"/>
                    </a:ext>
                  </a:extLst>
                </a:gridCol>
                <a:gridCol w="254635">
                  <a:extLst>
                    <a:ext uri="{9D8B030D-6E8A-4147-A177-3AD203B41FA5}">
                      <a16:colId xmlns:a16="http://schemas.microsoft.com/office/drawing/2014/main" val="338560744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Presentation Template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0371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As of: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Aug 10,2020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Page: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909291"/>
                  </a:ext>
                </a:extLst>
              </a:tr>
            </a:tbl>
          </a:graphicData>
        </a:graphic>
      </p:graphicFrame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A849F03-A332-42CE-A4F7-2E0EADAD3EA4}"/>
              </a:ext>
            </a:extLst>
          </p:cNvPr>
          <p:cNvSpPr txBox="1">
            <a:spLocks/>
          </p:cNvSpPr>
          <p:nvPr userDrawn="1"/>
        </p:nvSpPr>
        <p:spPr>
          <a:xfrm>
            <a:off x="10418552" y="6450098"/>
            <a:ext cx="414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4A6D72F-D5D8-40ED-8A86-6B759318CC63}" type="slidenum">
              <a:rPr lang="en-US" sz="1000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435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35280C1-1489-411E-A38D-E8E6DBE3F24C}"/>
              </a:ext>
            </a:extLst>
          </p:cNvPr>
          <p:cNvSpPr/>
          <p:nvPr userDrawn="1"/>
        </p:nvSpPr>
        <p:spPr>
          <a:xfrm>
            <a:off x="-255916" y="-50306"/>
            <a:ext cx="5439104" cy="2107706"/>
          </a:xfrm>
          <a:prstGeom prst="rect">
            <a:avLst/>
          </a:prstGeom>
          <a:solidFill>
            <a:srgbClr val="9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2F5C7A-5A10-43B1-8DD8-DDAC0292E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42268-8690-48F0-83ED-6BDD4FAA7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Bookman Old Style" panose="02050604050505020204" pitchFamily="18" charset="0"/>
              </a:defRPr>
            </a:lvl1pPr>
            <a:lvl2pPr>
              <a:defRPr sz="2800">
                <a:latin typeface="Bookman Old Style" panose="02050604050505020204" pitchFamily="18" charset="0"/>
              </a:defRPr>
            </a:lvl2pPr>
            <a:lvl3pPr>
              <a:defRPr sz="2400">
                <a:latin typeface="Bookman Old Style" panose="02050604050505020204" pitchFamily="18" charset="0"/>
              </a:defRPr>
            </a:lvl3pPr>
            <a:lvl4pPr>
              <a:defRPr sz="2000">
                <a:latin typeface="Bookman Old Style" panose="02050604050505020204" pitchFamily="18" charset="0"/>
              </a:defRPr>
            </a:lvl4pPr>
            <a:lvl5pPr>
              <a:defRPr sz="2000">
                <a:latin typeface="Bookman Old Style" panose="02050604050505020204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062DCA-5D02-4EC3-94E6-9FCCF3EB45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Bookman Old Style" panose="02050604050505020204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02760E8-15EF-441C-84AF-EDB1FAA6CE4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84"/>
          <a:stretch/>
        </p:blipFill>
        <p:spPr>
          <a:xfrm>
            <a:off x="6830680" y="6121705"/>
            <a:ext cx="4517367" cy="69351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A123025-CF35-46DA-94D9-8843EC9E6F5F}"/>
              </a:ext>
            </a:extLst>
          </p:cNvPr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40"/>
          <a:stretch/>
        </p:blipFill>
        <p:spPr bwMode="auto">
          <a:xfrm>
            <a:off x="920146" y="6124847"/>
            <a:ext cx="5910534" cy="65269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F561051-7801-415F-BA6A-F3092A279A4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02640661"/>
              </p:ext>
            </p:extLst>
          </p:nvPr>
        </p:nvGraphicFramePr>
        <p:xfrm>
          <a:off x="8814388" y="6455764"/>
          <a:ext cx="1979930" cy="274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075">
                  <a:extLst>
                    <a:ext uri="{9D8B030D-6E8A-4147-A177-3AD203B41FA5}">
                      <a16:colId xmlns:a16="http://schemas.microsoft.com/office/drawing/2014/main" val="3607867774"/>
                    </a:ext>
                  </a:extLst>
                </a:gridCol>
                <a:gridCol w="758190">
                  <a:extLst>
                    <a:ext uri="{9D8B030D-6E8A-4147-A177-3AD203B41FA5}">
                      <a16:colId xmlns:a16="http://schemas.microsoft.com/office/drawing/2014/main" val="4117124283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608824085"/>
                    </a:ext>
                  </a:extLst>
                </a:gridCol>
                <a:gridCol w="254635">
                  <a:extLst>
                    <a:ext uri="{9D8B030D-6E8A-4147-A177-3AD203B41FA5}">
                      <a16:colId xmlns:a16="http://schemas.microsoft.com/office/drawing/2014/main" val="338560744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Presentation Template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0371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As of: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Aug 10,2020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Page: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909291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63031-3624-4286-B50F-FB2777677955}"/>
              </a:ext>
            </a:extLst>
          </p:cNvPr>
          <p:cNvSpPr txBox="1">
            <a:spLocks/>
          </p:cNvSpPr>
          <p:nvPr userDrawn="1"/>
        </p:nvSpPr>
        <p:spPr>
          <a:xfrm>
            <a:off x="10418552" y="6450098"/>
            <a:ext cx="414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4A6D72F-D5D8-40ED-8A86-6B759318CC63}" type="slidenum">
              <a:rPr lang="en-US" sz="1000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667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25F8A5-A392-434F-8C58-95603D7085A3}"/>
              </a:ext>
            </a:extLst>
          </p:cNvPr>
          <p:cNvSpPr/>
          <p:nvPr userDrawn="1"/>
        </p:nvSpPr>
        <p:spPr>
          <a:xfrm>
            <a:off x="-255916" y="-50306"/>
            <a:ext cx="5439104" cy="2107706"/>
          </a:xfrm>
          <a:prstGeom prst="rect">
            <a:avLst/>
          </a:prstGeom>
          <a:solidFill>
            <a:srgbClr val="9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618F05-C9EC-4D76-96DA-55FFBE076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chemeClr val="bg1"/>
                </a:solidFill>
                <a:latin typeface="Bookman Old Style" panose="020506040505050202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922A36-F9B7-4010-8E96-624CA16FD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F92C17-8901-4CB9-B051-477BB17691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Bookman Old Style" panose="02050604050505020204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6B97755-5B6A-4ED8-B6F5-C6FF832C7E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84"/>
          <a:stretch/>
        </p:blipFill>
        <p:spPr>
          <a:xfrm>
            <a:off x="6830680" y="6121705"/>
            <a:ext cx="4517367" cy="69351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93511D9-BF0E-47F0-9471-6EF44EA53FB9}"/>
              </a:ext>
            </a:extLst>
          </p:cNvPr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40"/>
          <a:stretch/>
        </p:blipFill>
        <p:spPr bwMode="auto">
          <a:xfrm>
            <a:off x="920146" y="6124847"/>
            <a:ext cx="5910534" cy="65269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2215EB6-F94A-489C-A058-65516DDAF546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02640661"/>
              </p:ext>
            </p:extLst>
          </p:nvPr>
        </p:nvGraphicFramePr>
        <p:xfrm>
          <a:off x="8814388" y="6455764"/>
          <a:ext cx="1979930" cy="274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075">
                  <a:extLst>
                    <a:ext uri="{9D8B030D-6E8A-4147-A177-3AD203B41FA5}">
                      <a16:colId xmlns:a16="http://schemas.microsoft.com/office/drawing/2014/main" val="3607867774"/>
                    </a:ext>
                  </a:extLst>
                </a:gridCol>
                <a:gridCol w="758190">
                  <a:extLst>
                    <a:ext uri="{9D8B030D-6E8A-4147-A177-3AD203B41FA5}">
                      <a16:colId xmlns:a16="http://schemas.microsoft.com/office/drawing/2014/main" val="4117124283"/>
                    </a:ext>
                  </a:extLst>
                </a:gridCol>
                <a:gridCol w="367030">
                  <a:extLst>
                    <a:ext uri="{9D8B030D-6E8A-4147-A177-3AD203B41FA5}">
                      <a16:colId xmlns:a16="http://schemas.microsoft.com/office/drawing/2014/main" val="2608824085"/>
                    </a:ext>
                  </a:extLst>
                </a:gridCol>
                <a:gridCol w="254635">
                  <a:extLst>
                    <a:ext uri="{9D8B030D-6E8A-4147-A177-3AD203B41FA5}">
                      <a16:colId xmlns:a16="http://schemas.microsoft.com/office/drawing/2014/main" val="338560744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Presentation Template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60371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As of: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Aug 10,2020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Page: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909291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5F3F1-8B45-4D78-B082-82D3808260D9}"/>
              </a:ext>
            </a:extLst>
          </p:cNvPr>
          <p:cNvSpPr txBox="1">
            <a:spLocks/>
          </p:cNvSpPr>
          <p:nvPr userDrawn="1"/>
        </p:nvSpPr>
        <p:spPr>
          <a:xfrm>
            <a:off x="10418552" y="6450098"/>
            <a:ext cx="414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4A6D72F-D5D8-40ED-8A86-6B759318CC63}" type="slidenum">
              <a:rPr lang="en-US" sz="1000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013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7CCF0F-3F45-471D-ACAC-E5B0AD871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09771F-D520-4C00-9BCD-18A7F83DA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E1BB5-05AE-4E9B-B9F0-714A90E444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61A2A-A924-49B0-9433-0FCD3D5333F9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7FF29-AE11-4062-A8D4-A1CCAF0B57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08604-D03B-4DB5-86DB-9F09EF259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6D72F-D5D8-40ED-8A86-6B759318C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2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01CF-47B5-48F0-9A8D-ADA3CEBF0F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801" y="1792741"/>
            <a:ext cx="7577002" cy="3017570"/>
          </a:xfrm>
        </p:spPr>
        <p:txBody>
          <a:bodyPr>
            <a:normAutofit/>
          </a:bodyPr>
          <a:lstStyle/>
          <a:p>
            <a:r>
              <a:rPr lang="en-US" sz="4000" dirty="0"/>
              <a:t>SCHOOL-BASED MANAGEMENT</a:t>
            </a:r>
            <a:br>
              <a:rPr lang="en-US" sz="4000" dirty="0"/>
            </a:br>
            <a:r>
              <a:rPr lang="en-US" sz="4000" dirty="0"/>
              <a:t>(Indicators 3, 4, &amp; 5)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2135116E-070B-45F6-9EAC-A726F47C61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699" y="1741465"/>
            <a:ext cx="3651551" cy="371905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DBDC8B1-00B4-4971-A8C3-08F8EC1AD0A8}"/>
              </a:ext>
            </a:extLst>
          </p:cNvPr>
          <p:cNvSpPr/>
          <p:nvPr/>
        </p:nvSpPr>
        <p:spPr>
          <a:xfrm>
            <a:off x="9996258" y="5912528"/>
            <a:ext cx="870011" cy="7901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61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5F6DB-82F3-4A0A-B347-9FFB523DD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get a perfect score of 3: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EF2B4-3B5C-4B45-9FE6-FA6D324E2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monitoring system is accepted and regularly used for collective decision making.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The monitoring tool has been improved to provide both quantitative and qualitative data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0D5917-6534-4B27-8A74-0695B5AB5BD0}"/>
              </a:ext>
            </a:extLst>
          </p:cNvPr>
          <p:cNvSpPr/>
          <p:nvPr/>
        </p:nvSpPr>
        <p:spPr>
          <a:xfrm>
            <a:off x="10803384" y="6187736"/>
            <a:ext cx="870011" cy="630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210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CFB3A-8532-4F2A-8231-1A0BB64AC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57468"/>
            <a:ext cx="12010623" cy="1171978"/>
          </a:xfrm>
        </p:spPr>
        <p:txBody>
          <a:bodyPr>
            <a:noAutofit/>
          </a:bodyPr>
          <a:lstStyle/>
          <a:p>
            <a:br>
              <a:rPr lang="en-US" sz="4800" dirty="0"/>
            </a:br>
            <a:r>
              <a:rPr lang="en-US" sz="4800" dirty="0"/>
              <a:t>Means of Verification (MOVs)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ECBDDF-D1C4-415F-98AB-86C5CE549341}"/>
              </a:ext>
            </a:extLst>
          </p:cNvPr>
          <p:cNvSpPr txBox="1"/>
          <p:nvPr/>
        </p:nvSpPr>
        <p:spPr>
          <a:xfrm>
            <a:off x="181378" y="1683247"/>
            <a:ext cx="1201062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b="1" dirty="0">
                <a:latin typeface="Bookman Old Style" panose="02050604050505020204" pitchFamily="18" charset="0"/>
              </a:rPr>
              <a:t>Approved Supervisory plan</a:t>
            </a:r>
            <a:endParaRPr lang="en-US" sz="3200" dirty="0">
              <a:latin typeface="Bookman Old Style" panose="02050604050505020204" pitchFamily="18" charset="0"/>
            </a:endParaRPr>
          </a:p>
          <a:p>
            <a:r>
              <a:rPr lang="en-US" sz="3200" b="1" dirty="0">
                <a:latin typeface="Bookman Old Style" panose="02050604050505020204" pitchFamily="18" charset="0"/>
              </a:rPr>
              <a:t>2. Classroom Observation Tool/ Checklist</a:t>
            </a:r>
          </a:p>
          <a:p>
            <a:r>
              <a:rPr lang="en-US" sz="3200" i="1" dirty="0">
                <a:latin typeface="Bookman Old Style" panose="02050604050505020204" pitchFamily="18" charset="0"/>
              </a:rPr>
              <a:t>     - Rating Sheet</a:t>
            </a:r>
            <a:endParaRPr lang="en-US" sz="3200" dirty="0">
              <a:latin typeface="Bookman Old Style" panose="02050604050505020204" pitchFamily="18" charset="0"/>
            </a:endParaRPr>
          </a:p>
          <a:p>
            <a:r>
              <a:rPr lang="en-US" sz="3200" i="1" dirty="0">
                <a:latin typeface="Bookman Old Style" panose="02050604050505020204" pitchFamily="18" charset="0"/>
              </a:rPr>
              <a:t>     - Observation Notes</a:t>
            </a:r>
            <a:endParaRPr lang="en-US" sz="3200" dirty="0">
              <a:latin typeface="Bookman Old Style" panose="02050604050505020204" pitchFamily="18" charset="0"/>
            </a:endParaRPr>
          </a:p>
          <a:p>
            <a:r>
              <a:rPr lang="en-US" sz="3200" i="1" dirty="0">
                <a:latin typeface="Bookman Old Style" panose="02050604050505020204" pitchFamily="18" charset="0"/>
              </a:rPr>
              <a:t>     - Lesson Plan</a:t>
            </a:r>
          </a:p>
          <a:p>
            <a:r>
              <a:rPr lang="en-US" sz="3200" i="1" dirty="0">
                <a:latin typeface="Bookman Old Style" panose="02050604050505020204" pitchFamily="18" charset="0"/>
              </a:rPr>
              <a:t>* </a:t>
            </a:r>
            <a:r>
              <a:rPr lang="en-US" sz="2000" i="1" dirty="0">
                <a:latin typeface="Bookman Old Style" panose="02050604050505020204" pitchFamily="18" charset="0"/>
              </a:rPr>
              <a:t>Other contextualized observation tools can be used.</a:t>
            </a:r>
          </a:p>
          <a:p>
            <a:r>
              <a:rPr lang="en-US" sz="2000" i="1" dirty="0">
                <a:latin typeface="Bookman Old Style" panose="02050604050505020204" pitchFamily="18" charset="0"/>
              </a:rPr>
              <a:t>    -Though we have standardized tools required of us for use during monitoring and </a:t>
            </a:r>
          </a:p>
          <a:p>
            <a:r>
              <a:rPr lang="en-US" sz="2000" i="1" dirty="0">
                <a:latin typeface="Bookman Old Style" panose="02050604050505020204" pitchFamily="18" charset="0"/>
              </a:rPr>
              <a:t>     observations, these should not prevent us from contextualizing our own tools especially if we </a:t>
            </a:r>
          </a:p>
          <a:p>
            <a:r>
              <a:rPr lang="en-US" sz="2000" i="1" dirty="0">
                <a:latin typeface="Bookman Old Style" panose="02050604050505020204" pitchFamily="18" charset="0"/>
              </a:rPr>
              <a:t>     capture other areas not included. Standardize monitoring tools have their own limitations, and      </a:t>
            </a:r>
          </a:p>
          <a:p>
            <a:r>
              <a:rPr lang="en-US" sz="2000" i="1" dirty="0">
                <a:latin typeface="Bookman Old Style" panose="02050604050505020204" pitchFamily="18" charset="0"/>
              </a:rPr>
              <a:t>     we can create our own tools for our own consumption objective is to improve the process.</a:t>
            </a:r>
            <a:endParaRPr lang="en-US" sz="2000" dirty="0">
              <a:latin typeface="Bookman Old Style" panose="020506040505050202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2B3C38-A682-4589-A92F-8853E90B10F7}"/>
              </a:ext>
            </a:extLst>
          </p:cNvPr>
          <p:cNvSpPr/>
          <p:nvPr/>
        </p:nvSpPr>
        <p:spPr>
          <a:xfrm>
            <a:off x="10803384" y="6187736"/>
            <a:ext cx="870011" cy="630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48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D0F06-33DC-4B20-AAFD-5A406D9FD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AB24A0-FA18-4D60-AF5F-30117C8D3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3. PTA Conferences / Convergences</a:t>
            </a:r>
          </a:p>
          <a:p>
            <a:pPr marL="0" indent="0">
              <a:buNone/>
            </a:pPr>
            <a:r>
              <a:rPr lang="en-US" dirty="0"/>
              <a:t>     a. </a:t>
            </a:r>
            <a:r>
              <a:rPr lang="en-US" i="1" dirty="0"/>
              <a:t>Notice of meeting </a:t>
            </a:r>
            <a:r>
              <a:rPr lang="en-US" sz="2200" i="1" dirty="0"/>
              <a:t>(Specify the </a:t>
            </a:r>
            <a:r>
              <a:rPr lang="en-US" sz="2200" i="1" dirty="0" err="1"/>
              <a:t>Ws</a:t>
            </a:r>
            <a:r>
              <a:rPr lang="en-US" sz="2200" i="1" dirty="0"/>
              <a:t>, Agenda of meeting)</a:t>
            </a:r>
            <a:endParaRPr lang="en-US" sz="2200" dirty="0"/>
          </a:p>
          <a:p>
            <a:pPr marL="0" indent="0">
              <a:buNone/>
            </a:pPr>
            <a:r>
              <a:rPr lang="en-US" i="1" dirty="0"/>
              <a:t>     b. Minutes of meeting </a:t>
            </a:r>
            <a:r>
              <a:rPr lang="en-US" sz="2100" i="1" dirty="0"/>
              <a:t>(Meeting process must be properly documented)</a:t>
            </a:r>
            <a:endParaRPr lang="en-US" sz="2100" dirty="0"/>
          </a:p>
          <a:p>
            <a:pPr marL="0" indent="0">
              <a:buNone/>
            </a:pPr>
            <a:r>
              <a:rPr lang="en-US" i="1" dirty="0"/>
              <a:t>     c. Attendance sheet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  d. Photo Documentation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              </a:t>
            </a:r>
            <a:r>
              <a:rPr lang="en-US" sz="2000" i="1" dirty="0"/>
              <a:t>Ex. - PTA General Assemblies (SRC, SOSA)</a:t>
            </a:r>
          </a:p>
          <a:p>
            <a:pPr marL="0" indent="0">
              <a:buNone/>
            </a:pPr>
            <a:r>
              <a:rPr lang="en-US" sz="2000" i="1" dirty="0"/>
              <a:t>                         - Homeroom PTA meetings</a:t>
            </a:r>
          </a:p>
          <a:p>
            <a:pPr marL="0" indent="0">
              <a:buNone/>
            </a:pPr>
            <a:r>
              <a:rPr lang="en-US" sz="2000" i="1" dirty="0"/>
              <a:t>                         - Special PTA meetings</a:t>
            </a:r>
          </a:p>
          <a:p>
            <a:pPr marL="0" indent="0">
              <a:buNone/>
            </a:pPr>
            <a:r>
              <a:rPr lang="en-US" i="1" dirty="0"/>
              <a:t>                     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674E28-6CAF-4E02-9E03-2302C0A45DB4}"/>
              </a:ext>
            </a:extLst>
          </p:cNvPr>
          <p:cNvSpPr/>
          <p:nvPr/>
        </p:nvSpPr>
        <p:spPr>
          <a:xfrm>
            <a:off x="10803384" y="6187736"/>
            <a:ext cx="870011" cy="630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624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D0F06-33DC-4B20-AAFD-5A406D9FD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AB24A0-FA18-4D60-AF5F-30117C8D3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4. SMEA</a:t>
            </a:r>
          </a:p>
          <a:p>
            <a:pPr marL="0" indent="0">
              <a:buNone/>
            </a:pPr>
            <a:r>
              <a:rPr lang="en-US" i="1" dirty="0"/>
              <a:t>     a. Memorandum to conduct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  b. Minutes 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  c. Attendance sheet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  d. Photo documentation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  e. Accomplished SMEA template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53A87A-BAFA-492E-A5AD-13311EB8117A}"/>
              </a:ext>
            </a:extLst>
          </p:cNvPr>
          <p:cNvSpPr/>
          <p:nvPr/>
        </p:nvSpPr>
        <p:spPr>
          <a:xfrm>
            <a:off x="10803384" y="6187736"/>
            <a:ext cx="870011" cy="630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687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B1AF9-A586-4340-A8A2-14CCED51D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INDICATOR 5: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3B1D9-8C88-4599-8EEA-8203CC866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Appropriate assessment tools for teaching and learning </a:t>
            </a:r>
            <a:r>
              <a:rPr lang="en-US" dirty="0"/>
              <a:t>are continuously reviewed and improved, and assessment results are contextualized to the learner and local situation and the attainment of  relevant life skills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746F7F-5305-43B5-89FD-DFE8ED70F292}"/>
              </a:ext>
            </a:extLst>
          </p:cNvPr>
          <p:cNvSpPr/>
          <p:nvPr/>
        </p:nvSpPr>
        <p:spPr>
          <a:xfrm>
            <a:off x="10803384" y="6187736"/>
            <a:ext cx="870011" cy="630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299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4C81C-DC35-44E9-BAEA-17F5C9B8D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get a perfect score of 3: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F7472-F33B-47E4-ADC4-6E51AE97A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Schools assessment results are used to developed learning programs that are suited to the community, and customized to each learners’ context, result of which are used for collaborative decision making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2C363E-D4C3-43CF-971B-028E6EC4A165}"/>
              </a:ext>
            </a:extLst>
          </p:cNvPr>
          <p:cNvSpPr/>
          <p:nvPr/>
        </p:nvSpPr>
        <p:spPr>
          <a:xfrm>
            <a:off x="10803384" y="6187736"/>
            <a:ext cx="870011" cy="630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220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1E909-C6C3-4535-8B2A-6E3F42B23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Means of Verification (MOVs)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79A1E-929E-410B-9583-9FA1B5F7D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b="1" dirty="0"/>
              <a:t>Teachers’ Portfolio </a:t>
            </a:r>
          </a:p>
          <a:p>
            <a:pPr marL="0" indent="0">
              <a:buNone/>
            </a:pPr>
            <a:r>
              <a:rPr lang="en-US" b="1" dirty="0"/>
              <a:t>     </a:t>
            </a:r>
            <a:r>
              <a:rPr lang="en-US" dirty="0"/>
              <a:t>- IPCR rating</a:t>
            </a:r>
            <a:endParaRPr lang="en-US" b="1" dirty="0"/>
          </a:p>
          <a:p>
            <a:pPr marL="0" indent="0">
              <a:buNone/>
            </a:pPr>
            <a:r>
              <a:rPr lang="en-US" i="1" dirty="0"/>
              <a:t>     Accomplishments based on IPCR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2. Assessment of learning</a:t>
            </a:r>
          </a:p>
          <a:p>
            <a:pPr marL="0" indent="0">
              <a:buNone/>
            </a:pPr>
            <a:r>
              <a:rPr lang="en-US" dirty="0"/>
              <a:t>        a. </a:t>
            </a:r>
            <a:r>
              <a:rPr lang="en-US" i="1" dirty="0"/>
              <a:t>Test Questions 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      b. Table of Specification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      c. Item Analysis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      d. Least mastered skills 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      e. Test Item bank of summative tests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18CC1F-D97D-4A9E-8B99-C5A5A7FAFBBA}"/>
              </a:ext>
            </a:extLst>
          </p:cNvPr>
          <p:cNvSpPr/>
          <p:nvPr/>
        </p:nvSpPr>
        <p:spPr>
          <a:xfrm>
            <a:off x="10803384" y="6187736"/>
            <a:ext cx="870011" cy="630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981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ED88F-23C1-409B-B0F5-A6F0624B6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a. Test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E085B-2A99-4AE2-8250-DC3093716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784" y="1802284"/>
            <a:ext cx="10515600" cy="427385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1. May we hear a sharing on how do you construct test </a:t>
            </a:r>
          </a:p>
          <a:p>
            <a:pPr marL="0" indent="0">
              <a:buNone/>
            </a:pPr>
            <a:r>
              <a:rPr lang="en-US" dirty="0"/>
              <a:t>       questions for your quarterly exams?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526D6C-1D79-4F01-B172-29E48A14485E}"/>
              </a:ext>
            </a:extLst>
          </p:cNvPr>
          <p:cNvSpPr/>
          <p:nvPr/>
        </p:nvSpPr>
        <p:spPr>
          <a:xfrm>
            <a:off x="10803384" y="6187736"/>
            <a:ext cx="870011" cy="630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061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DA492-EFFF-4875-8F8F-AC3F646DD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334" y="365125"/>
            <a:ext cx="10515600" cy="1325563"/>
          </a:xfrm>
        </p:spPr>
        <p:txBody>
          <a:bodyPr/>
          <a:lstStyle/>
          <a:p>
            <a:r>
              <a:rPr lang="en-US" dirty="0"/>
              <a:t>Table of Specification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FC611F-EBB7-4CC2-A623-5C750C8A1AA2}"/>
              </a:ext>
            </a:extLst>
          </p:cNvPr>
          <p:cNvSpPr txBox="1"/>
          <p:nvPr/>
        </p:nvSpPr>
        <p:spPr>
          <a:xfrm>
            <a:off x="146432" y="2072181"/>
            <a:ext cx="5951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Bookman Old Style" panose="02050604050505020204" pitchFamily="18" charset="0"/>
              </a:rPr>
              <a:t>A. The Usual weighted distribution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5EE095-20D3-4AED-9A5A-4B20613D7585}"/>
              </a:ext>
            </a:extLst>
          </p:cNvPr>
          <p:cNvSpPr txBox="1"/>
          <p:nvPr/>
        </p:nvSpPr>
        <p:spPr>
          <a:xfrm>
            <a:off x="146432" y="4024679"/>
            <a:ext cx="9891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Bookman Old Style" panose="02050604050505020204" pitchFamily="18" charset="0"/>
              </a:rPr>
              <a:t>B. Recommended weighted distribution to develop Higher Order Thinking Skills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F96D5EF-EFA6-4966-804A-3F304A234AEC}"/>
              </a:ext>
            </a:extLst>
          </p:cNvPr>
          <p:cNvSpPr/>
          <p:nvPr/>
        </p:nvSpPr>
        <p:spPr>
          <a:xfrm>
            <a:off x="10803384" y="6187736"/>
            <a:ext cx="870011" cy="630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0B93B2-CDD4-4E88-A435-5D9D4378D6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432" y="2757254"/>
            <a:ext cx="11764936" cy="57019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674D8EB-7BF2-42DC-BFB5-7718B0D4DE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334" y="4485227"/>
            <a:ext cx="11764920" cy="57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516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F6912-36D3-4C3F-8F77-25793F52F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ITEM ANALYSIS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79FA357-9A5E-43DC-A7B8-4725DFEF4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Do you do Test Analysis in your school?</a:t>
            </a:r>
          </a:p>
          <a:p>
            <a:pPr marL="514350" indent="-514350">
              <a:buAutoNum type="arabicPeriod"/>
            </a:pPr>
            <a:r>
              <a:rPr lang="en-US" dirty="0"/>
              <a:t>How do you conduct test analysis?</a:t>
            </a:r>
          </a:p>
          <a:p>
            <a:pPr marL="0" indent="0">
              <a:buNone/>
            </a:pPr>
            <a:r>
              <a:rPr lang="en-US" dirty="0"/>
              <a:t>3. Why do we do test analysis?</a:t>
            </a:r>
          </a:p>
          <a:p>
            <a:pPr marL="0" indent="0">
              <a:buNone/>
            </a:pPr>
            <a:r>
              <a:rPr lang="en-US" dirty="0"/>
              <a:t>4. What is the end process/step of your test analysis?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D78B18-667C-4AA3-A8DD-D6AB9A6C8A6B}"/>
              </a:ext>
            </a:extLst>
          </p:cNvPr>
          <p:cNvSpPr/>
          <p:nvPr/>
        </p:nvSpPr>
        <p:spPr>
          <a:xfrm>
            <a:off x="10803384" y="6187736"/>
            <a:ext cx="870011" cy="630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38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1F71F-9DEA-4F1C-A11A-093F57173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86" y="268822"/>
            <a:ext cx="10515600" cy="1325563"/>
          </a:xfrm>
        </p:spPr>
        <p:txBody>
          <a:bodyPr/>
          <a:lstStyle/>
          <a:p>
            <a:r>
              <a:rPr lang="en-US" dirty="0"/>
              <a:t>School Base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65040-2FD2-4D5A-AF28-0539DE1E1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totality of processes in managing the school </a:t>
            </a:r>
          </a:p>
          <a:p>
            <a:pPr marL="0" indent="0">
              <a:buNone/>
            </a:pPr>
            <a:r>
              <a:rPr lang="en-US" sz="2400" dirty="0"/>
              <a:t>    (Programs, Activities, and Programs)</a:t>
            </a:r>
          </a:p>
          <a:p>
            <a:pPr marL="0" indent="0">
              <a:buNone/>
            </a:pPr>
            <a:r>
              <a:rPr lang="en-US" dirty="0"/>
              <a:t>     - Curriculum and Instruction</a:t>
            </a:r>
          </a:p>
          <a:p>
            <a:pPr marL="0" indent="0">
              <a:buNone/>
            </a:pPr>
            <a:r>
              <a:rPr lang="en-US" dirty="0"/>
              <a:t>     - Physical Environment</a:t>
            </a:r>
          </a:p>
          <a:p>
            <a:pPr marL="0" indent="0">
              <a:buNone/>
            </a:pPr>
            <a:r>
              <a:rPr lang="en-US" dirty="0"/>
              <a:t>     - Human Resources (learners, school personnel,    </a:t>
            </a:r>
          </a:p>
          <a:p>
            <a:pPr marL="0" indent="0">
              <a:buNone/>
            </a:pPr>
            <a:r>
              <a:rPr lang="en-US" dirty="0"/>
              <a:t>        external stakeholders)</a:t>
            </a:r>
          </a:p>
          <a:p>
            <a:pPr marL="0" indent="0">
              <a:buNone/>
            </a:pPr>
            <a:r>
              <a:rPr lang="en-US" dirty="0"/>
              <a:t>     - Financial Resources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7F6026-3269-4028-A1FF-D06BB4E88AC1}"/>
              </a:ext>
            </a:extLst>
          </p:cNvPr>
          <p:cNvSpPr/>
          <p:nvPr/>
        </p:nvSpPr>
        <p:spPr>
          <a:xfrm>
            <a:off x="10803384" y="6187736"/>
            <a:ext cx="870011" cy="630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713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F7102-9FFA-4579-9B79-38EDDEACD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609ED-3563-4586-AAB7-C304BDE9E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3. Enhanced Assessment tool</a:t>
            </a:r>
          </a:p>
          <a:p>
            <a:pPr marL="0" indent="0">
              <a:buNone/>
            </a:pPr>
            <a:r>
              <a:rPr lang="en-US" i="1" dirty="0"/>
              <a:t>      a.  Contextualized Reading Tests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   b.  School initiated assessment tools</a:t>
            </a:r>
          </a:p>
          <a:p>
            <a:pPr marL="0" indent="0">
              <a:buNone/>
            </a:pPr>
            <a:r>
              <a:rPr lang="en-US" i="1" dirty="0"/>
              <a:t>            ex. School Diagnostic and Achievement Test by </a:t>
            </a:r>
          </a:p>
          <a:p>
            <a:pPr marL="0" indent="0">
              <a:buNone/>
            </a:pPr>
            <a:r>
              <a:rPr lang="en-US" i="1" dirty="0"/>
              <a:t>                    subject by grade level 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5E5C4E-BD89-4A57-B4A6-A7845AA59D3F}"/>
              </a:ext>
            </a:extLst>
          </p:cNvPr>
          <p:cNvSpPr/>
          <p:nvPr/>
        </p:nvSpPr>
        <p:spPr>
          <a:xfrm>
            <a:off x="10821140" y="6181185"/>
            <a:ext cx="870011" cy="7901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9797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8A425-97E8-4F79-9835-C6D5B830A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1530-3796-4B60-BC6A-0F1B63136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4. </a:t>
            </a:r>
            <a:r>
              <a:rPr lang="en-US" b="1" dirty="0"/>
              <a:t>Remediation Program</a:t>
            </a:r>
          </a:p>
          <a:p>
            <a:pPr marL="0" indent="0">
              <a:buNone/>
            </a:pPr>
            <a:r>
              <a:rPr lang="en-US" dirty="0"/>
              <a:t>     a. Reports of the ff: </a:t>
            </a:r>
          </a:p>
          <a:p>
            <a:pPr marL="0" indent="0">
              <a:buNone/>
            </a:pPr>
            <a:r>
              <a:rPr lang="en-US" i="1" dirty="0"/>
              <a:t>         - Project Read </a:t>
            </a:r>
            <a:r>
              <a:rPr lang="en-US" i="1" dirty="0" err="1"/>
              <a:t>Read</a:t>
            </a:r>
            <a:r>
              <a:rPr lang="en-US" i="1" dirty="0"/>
              <a:t> </a:t>
            </a:r>
            <a:r>
              <a:rPr lang="en-US" i="1" dirty="0" err="1"/>
              <a:t>Read</a:t>
            </a:r>
            <a:r>
              <a:rPr lang="en-US" i="1" dirty="0"/>
              <a:t> (Intervention Elem) 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      - Project LIREN (Intervention Elem)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      - </a:t>
            </a:r>
            <a:r>
              <a:rPr lang="en-US" i="1" dirty="0" err="1"/>
              <a:t>Brigada</a:t>
            </a:r>
            <a:r>
              <a:rPr lang="en-US" i="1" dirty="0"/>
              <a:t> Pag-Basa (Intervention all levels)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  </a:t>
            </a:r>
            <a:r>
              <a:rPr lang="en-US" dirty="0"/>
              <a:t>b. School Initiated Remediation Programs</a:t>
            </a:r>
          </a:p>
          <a:p>
            <a:pPr marL="0" indent="0">
              <a:buNone/>
            </a:pPr>
            <a:r>
              <a:rPr lang="en-US" dirty="0"/>
              <a:t>         - </a:t>
            </a:r>
            <a:r>
              <a:rPr lang="en-US" i="1" dirty="0"/>
              <a:t>Implementation Plan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       - Intervention Material 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       - Accomplishment Report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       - Photo documentation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6ADC1A-CFCC-494F-A806-D6C16F5B4655}"/>
              </a:ext>
            </a:extLst>
          </p:cNvPr>
          <p:cNvSpPr/>
          <p:nvPr/>
        </p:nvSpPr>
        <p:spPr>
          <a:xfrm>
            <a:off x="10821140" y="6181185"/>
            <a:ext cx="870011" cy="6768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508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F9E85-2874-4EE0-9AA2-3AEDEE1D4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76" y="338492"/>
            <a:ext cx="10515600" cy="1325563"/>
          </a:xfrm>
        </p:spPr>
        <p:txBody>
          <a:bodyPr/>
          <a:lstStyle/>
          <a:p>
            <a:r>
              <a:rPr lang="en-US" dirty="0"/>
              <a:t>SBM LEVEL Basis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0417A-9515-4083-80FD-380AAF7AE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397" y="1837678"/>
            <a:ext cx="5367290" cy="4195251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b="1" dirty="0"/>
              <a:t>Key Performance Indicators</a:t>
            </a:r>
          </a:p>
          <a:p>
            <a:pPr marL="0" indent="0">
              <a:buNone/>
            </a:pPr>
            <a:r>
              <a:rPr lang="en-US" dirty="0"/>
              <a:t>(KPI) – </a:t>
            </a:r>
            <a:r>
              <a:rPr lang="en-US" dirty="0">
                <a:solidFill>
                  <a:srgbClr val="C00000"/>
                </a:solidFill>
              </a:rPr>
              <a:t>60%</a:t>
            </a:r>
          </a:p>
          <a:p>
            <a:pPr marL="0" indent="0">
              <a:buNone/>
            </a:pPr>
            <a:r>
              <a:rPr lang="en-US" dirty="0"/>
              <a:t>   -  Enrolment rate</a:t>
            </a:r>
          </a:p>
          <a:p>
            <a:pPr marL="0" indent="0">
              <a:buNone/>
            </a:pPr>
            <a:r>
              <a:rPr lang="en-US" dirty="0"/>
              <a:t>   -  Dropout Rate</a:t>
            </a:r>
          </a:p>
          <a:p>
            <a:pPr marL="0" indent="0">
              <a:buNone/>
            </a:pPr>
            <a:r>
              <a:rPr lang="en-US" dirty="0"/>
              <a:t>   -  Completion Rate</a:t>
            </a:r>
          </a:p>
          <a:p>
            <a:pPr marL="0" indent="0">
              <a:buNone/>
            </a:pPr>
            <a:r>
              <a:rPr lang="en-US" dirty="0"/>
              <a:t>   -  Achievement Rate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5180C63-81E6-42F7-93C7-6CB0094A7B98}"/>
              </a:ext>
            </a:extLst>
          </p:cNvPr>
          <p:cNvSpPr txBox="1">
            <a:spLocks/>
          </p:cNvSpPr>
          <p:nvPr/>
        </p:nvSpPr>
        <p:spPr>
          <a:xfrm>
            <a:off x="6431133" y="1837677"/>
            <a:ext cx="5367290" cy="41952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Bookman Old Style" panose="020506040505050202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Governance</a:t>
            </a:r>
            <a:r>
              <a:rPr lang="en-US" dirty="0"/>
              <a:t> – </a:t>
            </a:r>
            <a:r>
              <a:rPr lang="en-US" dirty="0">
                <a:solidFill>
                  <a:srgbClr val="C00000"/>
                </a:solidFill>
              </a:rPr>
              <a:t>40%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   The school processes for 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   the attainment of the KPIs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799896-008E-47C7-B518-D5A05F7DDF3A}"/>
              </a:ext>
            </a:extLst>
          </p:cNvPr>
          <p:cNvSpPr/>
          <p:nvPr/>
        </p:nvSpPr>
        <p:spPr>
          <a:xfrm>
            <a:off x="10803384" y="6187736"/>
            <a:ext cx="870011" cy="630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35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CFB3A-8532-4F2A-8231-1A0BB64AC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377" y="682003"/>
            <a:ext cx="12010623" cy="1171978"/>
          </a:xfrm>
        </p:spPr>
        <p:txBody>
          <a:bodyPr>
            <a:noAutofit/>
          </a:bodyPr>
          <a:lstStyle/>
          <a:p>
            <a:r>
              <a:rPr lang="en-US" sz="3200" dirty="0"/>
              <a:t>INDICATOR 3:</a:t>
            </a: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335560" y="1853981"/>
            <a:ext cx="11487955" cy="537164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fontAlgn="base">
              <a:lnSpc>
                <a:spcPct val="120000"/>
              </a:lnSpc>
              <a:buNone/>
              <a:defRPr/>
            </a:pPr>
            <a:r>
              <a:rPr lang="en-US" sz="3600" dirty="0">
                <a:latin typeface="Bookman Old Style" panose="02050604050505020204" pitchFamily="18" charset="0"/>
              </a:rPr>
              <a:t>A representative group of school and community  stakeholders develop the methods and materials for </a:t>
            </a:r>
            <a:r>
              <a:rPr lang="en-US" sz="3600" b="1" dirty="0">
                <a:latin typeface="Bookman Old Style" panose="02050604050505020204" pitchFamily="18" charset="0"/>
              </a:rPr>
              <a:t>developing creative thinking and problem solving</a:t>
            </a:r>
            <a:endParaRPr kumimoji="0" lang="en-PH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PH" sz="3600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PH" sz="3200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PH" sz="3200" i="0" u="none" strike="noStrike" kern="1200" cap="none" spc="0" normalizeH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PH" sz="3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346616-001B-43E4-8F42-DBDEC90F0E04}"/>
              </a:ext>
            </a:extLst>
          </p:cNvPr>
          <p:cNvSpPr/>
          <p:nvPr/>
        </p:nvSpPr>
        <p:spPr>
          <a:xfrm>
            <a:off x="10803384" y="6187736"/>
            <a:ext cx="870011" cy="630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674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A5A40-9BE7-4737-81DC-48061AF26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get a perfect score of 3: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FCF66-40A3-47B4-AE84-F3466AAEF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Materials and approaches </a:t>
            </a:r>
            <a:r>
              <a:rPr lang="en-US" sz="3600" dirty="0"/>
              <a:t>are being used in school, in the family, and in the community to develop critical, creative thinking and problem-solving community of learners and producing desired results.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7AC6A7-E2B8-48DD-B3DE-825CA965BEF7}"/>
              </a:ext>
            </a:extLst>
          </p:cNvPr>
          <p:cNvSpPr/>
          <p:nvPr/>
        </p:nvSpPr>
        <p:spPr>
          <a:xfrm>
            <a:off x="10803384" y="6187736"/>
            <a:ext cx="870011" cy="630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454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76122-BD4B-445F-96EE-585A9CC19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Means of Verification (MOVs)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983E9-CCFD-4926-A59D-0E722B2DB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/>
              <a:t>Linkages with CSOs/ NGOs/ HEI in improving quality of  instruction through Training/Seminars/conferences/symposium.</a:t>
            </a:r>
          </a:p>
          <a:p>
            <a:pPr marL="0" indent="0">
              <a:buNone/>
            </a:pPr>
            <a:endParaRPr lang="en-US" dirty="0"/>
          </a:p>
          <a:p>
            <a:pPr marL="514350" lvl="0" indent="0">
              <a:buNone/>
            </a:pPr>
            <a:r>
              <a:rPr lang="en-US" i="1" dirty="0"/>
              <a:t>a. Letter or request as resource person</a:t>
            </a:r>
            <a:endParaRPr lang="en-US" dirty="0"/>
          </a:p>
          <a:p>
            <a:pPr marL="514350" lvl="0" indent="0">
              <a:buNone/>
            </a:pPr>
            <a:r>
              <a:rPr lang="en-US" i="1" dirty="0"/>
              <a:t>b. Accomplishment report</a:t>
            </a:r>
            <a:endParaRPr lang="en-US" dirty="0"/>
          </a:p>
          <a:p>
            <a:pPr marL="514350" lvl="0" indent="0">
              <a:buNone/>
            </a:pPr>
            <a:r>
              <a:rPr lang="en-US" i="1" dirty="0"/>
              <a:t>c. Certificates of recognition/appreciation</a:t>
            </a:r>
            <a:endParaRPr lang="en-US" dirty="0"/>
          </a:p>
          <a:p>
            <a:pPr marL="514350" lvl="0" indent="0">
              <a:buNone/>
            </a:pPr>
            <a:r>
              <a:rPr lang="en-US" i="1" dirty="0"/>
              <a:t>d. Photo documentation</a:t>
            </a:r>
            <a:endParaRPr lang="en-US" dirty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B1AFD7-66EF-416D-927A-4F59B733E810}"/>
              </a:ext>
            </a:extLst>
          </p:cNvPr>
          <p:cNvSpPr/>
          <p:nvPr/>
        </p:nvSpPr>
        <p:spPr>
          <a:xfrm>
            <a:off x="10803384" y="6187736"/>
            <a:ext cx="870011" cy="630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217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17C68-9917-4EB9-A2DD-F58F7D80D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F55C3-ADE2-46B4-A4CB-BAD3ECA8D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2. Other Stakeholders’ Involvement </a:t>
            </a:r>
            <a:r>
              <a:rPr lang="en-US" dirty="0"/>
              <a:t>such as:</a:t>
            </a:r>
          </a:p>
          <a:p>
            <a:pPr marL="0" indent="0">
              <a:buNone/>
            </a:pPr>
            <a:r>
              <a:rPr lang="en-US" dirty="0"/>
              <a:t>     Regular Services of stakeholders, work immersions &amp; </a:t>
            </a:r>
          </a:p>
          <a:p>
            <a:pPr marL="0" indent="0">
              <a:buNone/>
            </a:pPr>
            <a:r>
              <a:rPr lang="en-US" dirty="0"/>
              <a:t>     others.</a:t>
            </a:r>
          </a:p>
          <a:p>
            <a:pPr marL="0" indent="0">
              <a:buNone/>
            </a:pPr>
            <a:r>
              <a:rPr lang="en-US" dirty="0"/>
              <a:t>           a</a:t>
            </a:r>
            <a:r>
              <a:rPr lang="en-US" i="1" dirty="0"/>
              <a:t>. MOA /MO</a:t>
            </a:r>
          </a:p>
          <a:p>
            <a:pPr marL="0" indent="0">
              <a:buNone/>
            </a:pPr>
            <a:r>
              <a:rPr lang="en-US" i="1" dirty="0"/>
              <a:t>            b. Minutes</a:t>
            </a:r>
            <a:endParaRPr lang="en-US" dirty="0"/>
          </a:p>
          <a:p>
            <a:pPr indent="0">
              <a:buNone/>
            </a:pPr>
            <a:r>
              <a:rPr lang="en-US" i="1" dirty="0"/>
              <a:t>          c. Attendances</a:t>
            </a:r>
            <a:endParaRPr lang="en-US" dirty="0"/>
          </a:p>
          <a:p>
            <a:pPr indent="0">
              <a:buNone/>
            </a:pPr>
            <a:r>
              <a:rPr lang="en-US" i="1" dirty="0"/>
              <a:t>          d. Photo docs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14114B-2A04-4D5A-A4A4-84A650518FE4}"/>
              </a:ext>
            </a:extLst>
          </p:cNvPr>
          <p:cNvSpPr/>
          <p:nvPr/>
        </p:nvSpPr>
        <p:spPr>
          <a:xfrm>
            <a:off x="10803384" y="6187736"/>
            <a:ext cx="870011" cy="630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0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4DED9-7DEB-4CB8-A979-CC1B46415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8C386-28EB-4DCE-A759-9F70FF54E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3. Donations of resources for the production of </a:t>
            </a:r>
          </a:p>
          <a:p>
            <a:pPr marL="0" indent="0">
              <a:buNone/>
            </a:pPr>
            <a:r>
              <a:rPr lang="en-US" sz="3200" b="1" dirty="0"/>
              <a:t>    visual aids</a:t>
            </a:r>
          </a:p>
          <a:p>
            <a:pPr marL="457200" lvl="1" indent="0">
              <a:buNone/>
            </a:pPr>
            <a:r>
              <a:rPr lang="en-US" sz="3200" i="1" dirty="0"/>
              <a:t>    a. Summary list of donations</a:t>
            </a:r>
            <a:endParaRPr lang="en-US" sz="3200" dirty="0"/>
          </a:p>
          <a:p>
            <a:pPr marL="457200" lvl="1" indent="0">
              <a:buNone/>
            </a:pPr>
            <a:r>
              <a:rPr lang="en-US" sz="3200" i="1" dirty="0"/>
              <a:t>    b. Deed of donation</a:t>
            </a:r>
            <a:endParaRPr lang="en-US" sz="3200" dirty="0"/>
          </a:p>
          <a:p>
            <a:pPr marL="457200" lvl="1" indent="0">
              <a:buNone/>
            </a:pPr>
            <a:r>
              <a:rPr lang="en-US" sz="3200" i="1" dirty="0"/>
              <a:t>    c. Deed of acceptance</a:t>
            </a:r>
          </a:p>
          <a:p>
            <a:pPr marL="457200" lvl="1" indent="0">
              <a:buNone/>
            </a:pPr>
            <a:r>
              <a:rPr lang="en-US" sz="3200" i="1" dirty="0"/>
              <a:t>    d. Photo documentation of turnover</a:t>
            </a:r>
          </a:p>
          <a:p>
            <a:pPr marL="457200" lvl="1" indent="0">
              <a:buNone/>
            </a:pPr>
            <a:endParaRPr lang="en-US" sz="3200" i="1" dirty="0"/>
          </a:p>
          <a:p>
            <a:pPr marL="457200" lvl="1" indent="-457200">
              <a:buNone/>
            </a:pPr>
            <a:r>
              <a:rPr lang="en-US" sz="2000" i="1" dirty="0"/>
              <a:t>* Refer to ASP reports </a:t>
            </a:r>
          </a:p>
          <a:p>
            <a:pPr marL="457200" lvl="1" indent="-457200">
              <a:buNone/>
            </a:pPr>
            <a:r>
              <a:rPr lang="en-US" sz="1800" i="1" dirty="0"/>
              <a:t>(Donations that falls under Learning support, Reading Program, Training and Development)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AB59EB-3ABB-4572-8CCD-F102FF4AA455}"/>
              </a:ext>
            </a:extLst>
          </p:cNvPr>
          <p:cNvSpPr/>
          <p:nvPr/>
        </p:nvSpPr>
        <p:spPr>
          <a:xfrm>
            <a:off x="10803384" y="6187736"/>
            <a:ext cx="870011" cy="630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230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8143E-C621-4952-A408-16685DFF5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INDICATOR 4: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70745-56E7-48FD-92E3-AAA14089B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/>
              <a:t>learning systems are regularly and collaboratively monitored </a:t>
            </a:r>
            <a:r>
              <a:rPr lang="en-US" dirty="0"/>
              <a:t>by the community using appropriate tools to ensure the holistic growth and development of the learners and the community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1F6D03-2DB1-4CD1-A789-4FAD75EE1B14}"/>
              </a:ext>
            </a:extLst>
          </p:cNvPr>
          <p:cNvSpPr/>
          <p:nvPr/>
        </p:nvSpPr>
        <p:spPr>
          <a:xfrm>
            <a:off x="10803384" y="6187736"/>
            <a:ext cx="870011" cy="630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688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A0ECD41-FDEB-4776-9682-6C55AF428B80}" vid="{334E9C85-F5EE-4E1B-911A-156BDF38C42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SDO 2020 Powerpoint Template</Template>
  <TotalTime>5479</TotalTime>
  <Words>1109</Words>
  <Application>Microsoft Office PowerPoint</Application>
  <PresentationFormat>Widescreen</PresentationFormat>
  <Paragraphs>143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Bookman Old Style</vt:lpstr>
      <vt:lpstr>Calibri</vt:lpstr>
      <vt:lpstr>Calibri Light</vt:lpstr>
      <vt:lpstr>Times New Roman</vt:lpstr>
      <vt:lpstr>Office Theme</vt:lpstr>
      <vt:lpstr>SCHOOL-BASED MANAGEMENT (Indicators 3, 4, &amp; 5)  </vt:lpstr>
      <vt:lpstr>School Base Management</vt:lpstr>
      <vt:lpstr>SBM LEVEL Basis</vt:lpstr>
      <vt:lpstr>INDICATOR 3:</vt:lpstr>
      <vt:lpstr>To get a perfect score of 3:</vt:lpstr>
      <vt:lpstr>Means of Verification (MOVs)</vt:lpstr>
      <vt:lpstr>PowerPoint Presentation</vt:lpstr>
      <vt:lpstr>PowerPoint Presentation</vt:lpstr>
      <vt:lpstr>INDICATOR 4:</vt:lpstr>
      <vt:lpstr>To get a perfect score of 3:</vt:lpstr>
      <vt:lpstr> Means of Verification (MOVs)</vt:lpstr>
      <vt:lpstr> </vt:lpstr>
      <vt:lpstr> </vt:lpstr>
      <vt:lpstr>INDICATOR 5:</vt:lpstr>
      <vt:lpstr>To get a perfect score of 3:</vt:lpstr>
      <vt:lpstr>Means of Verification (MOVs)</vt:lpstr>
      <vt:lpstr>a. Test Questions</vt:lpstr>
      <vt:lpstr>Table of Specification</vt:lpstr>
      <vt:lpstr>TEST ITEM ANALYSIS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Jonas Carlo Trillana</dc:creator>
  <cp:lastModifiedBy>admin</cp:lastModifiedBy>
  <cp:revision>230</cp:revision>
  <cp:lastPrinted>2021-03-22T13:49:11Z</cp:lastPrinted>
  <dcterms:created xsi:type="dcterms:W3CDTF">2020-09-02T06:54:57Z</dcterms:created>
  <dcterms:modified xsi:type="dcterms:W3CDTF">2022-08-05T01:15:01Z</dcterms:modified>
</cp:coreProperties>
</file>